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uce" charset="1" panose="00000500000000000000"/>
      <p:regular r:id="rId19"/>
    </p:embeddedFont>
    <p:embeddedFont>
      <p:font typeface="Open Sauce Bold" charset="1" panose="000008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168">
                <a:alpha val="100000"/>
              </a:srgbClr>
            </a:gs>
            <a:gs pos="100000">
              <a:srgbClr val="090238">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11105" y="1187069"/>
            <a:ext cx="8307723" cy="8307723"/>
            <a:chOff x="0" y="0"/>
            <a:chExt cx="14840029" cy="14840029"/>
          </a:xfrm>
        </p:grpSpPr>
        <p:sp>
          <p:nvSpPr>
            <p:cNvPr name="Freeform 3" id="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7692"/>
            </a:solidFill>
          </p:spPr>
        </p:sp>
        <p:sp>
          <p:nvSpPr>
            <p:cNvPr name="Freeform 4" id="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5" id="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38689" t="0" r="-38689" b="0"/>
              </a:stretch>
            </a:blipFill>
          </p:spPr>
        </p:sp>
      </p:grpSp>
      <p:grpSp>
        <p:nvGrpSpPr>
          <p:cNvPr name="Group 6" id="6"/>
          <p:cNvGrpSpPr/>
          <p:nvPr/>
        </p:nvGrpSpPr>
        <p:grpSpPr>
          <a:xfrm rot="0">
            <a:off x="670503" y="3498088"/>
            <a:ext cx="3290823" cy="32908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47692">
                    <a:alpha val="58000"/>
                  </a:srgbClr>
                </a:gs>
                <a:gs pos="100000">
                  <a:srgbClr val="FFFFFF">
                    <a:alpha val="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9" id="9"/>
          <p:cNvSpPr txBox="true"/>
          <p:nvPr/>
        </p:nvSpPr>
        <p:spPr>
          <a:xfrm rot="0">
            <a:off x="6046187" y="7856707"/>
            <a:ext cx="4877824" cy="679451"/>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Open Sauce"/>
                <a:ea typeface="Open Sauce"/>
                <a:cs typeface="Open Sauce"/>
                <a:sym typeface="Open Sauce"/>
              </a:rPr>
              <a:t>~By Ankita Sarkar</a:t>
            </a:r>
          </a:p>
        </p:txBody>
      </p:sp>
      <p:sp>
        <p:nvSpPr>
          <p:cNvPr name="TextBox 10" id="10"/>
          <p:cNvSpPr txBox="true"/>
          <p:nvPr/>
        </p:nvSpPr>
        <p:spPr>
          <a:xfrm rot="0">
            <a:off x="1028700" y="3298063"/>
            <a:ext cx="9700183" cy="3655209"/>
          </a:xfrm>
          <a:prstGeom prst="rect">
            <a:avLst/>
          </a:prstGeom>
        </p:spPr>
        <p:txBody>
          <a:bodyPr anchor="t" rtlCol="false" tIns="0" lIns="0" bIns="0" rIns="0">
            <a:spAutoFit/>
          </a:bodyPr>
          <a:lstStyle/>
          <a:p>
            <a:pPr algn="just">
              <a:lnSpc>
                <a:spcPts val="14688"/>
              </a:lnSpc>
              <a:spcBef>
                <a:spcPct val="0"/>
              </a:spcBef>
            </a:pPr>
            <a:r>
              <a:rPr lang="en-US" b="true" sz="10492">
                <a:solidFill>
                  <a:srgbClr val="FFDE59"/>
                </a:solidFill>
                <a:latin typeface="Open Sauce Bold"/>
                <a:ea typeface="Open Sauce Bold"/>
                <a:cs typeface="Open Sauce Bold"/>
                <a:sym typeface="Open Sauce Bold"/>
              </a:rPr>
              <a:t>StockMarket Analysis</a:t>
            </a:r>
          </a:p>
        </p:txBody>
      </p:sp>
      <p:grpSp>
        <p:nvGrpSpPr>
          <p:cNvPr name="Group 11" id="11"/>
          <p:cNvGrpSpPr/>
          <p:nvPr/>
        </p:nvGrpSpPr>
        <p:grpSpPr>
          <a:xfrm rot="0">
            <a:off x="16473416" y="1536435"/>
            <a:ext cx="3290823" cy="32908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47692">
                    <a:alpha val="58000"/>
                  </a:srgbClr>
                </a:gs>
                <a:gs pos="100000">
                  <a:srgbClr val="FFFF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04257" y="401701"/>
            <a:ext cx="17534898" cy="9885299"/>
          </a:xfrm>
          <a:custGeom>
            <a:avLst/>
            <a:gdLst/>
            <a:ahLst/>
            <a:cxnLst/>
            <a:rect r="r" b="b" t="t" l="l"/>
            <a:pathLst>
              <a:path h="9885299" w="17534898">
                <a:moveTo>
                  <a:pt x="0" y="0"/>
                </a:moveTo>
                <a:lnTo>
                  <a:pt x="17534898" y="0"/>
                </a:lnTo>
                <a:lnTo>
                  <a:pt x="17534898" y="9885299"/>
                </a:lnTo>
                <a:lnTo>
                  <a:pt x="0" y="9885299"/>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0" y="1507808"/>
            <a:ext cx="6993218" cy="854076"/>
          </a:xfrm>
          <a:prstGeom prst="rect">
            <a:avLst/>
          </a:prstGeom>
        </p:spPr>
        <p:txBody>
          <a:bodyPr anchor="t" rtlCol="false" tIns="0" lIns="0" bIns="0" rIns="0">
            <a:spAutoFit/>
          </a:bodyPr>
          <a:lstStyle/>
          <a:p>
            <a:pPr algn="just">
              <a:lnSpc>
                <a:spcPts val="6999"/>
              </a:lnSpc>
              <a:spcBef>
                <a:spcPct val="0"/>
              </a:spcBef>
            </a:pPr>
            <a:r>
              <a:rPr lang="en-US" sz="4999">
                <a:solidFill>
                  <a:srgbClr val="000000"/>
                </a:solidFill>
                <a:latin typeface="Open Sauce"/>
                <a:ea typeface="Open Sauce"/>
                <a:cs typeface="Open Sauce"/>
                <a:sym typeface="Open Sauce"/>
              </a:rPr>
              <a:t>Decisions to Take</a:t>
            </a:r>
          </a:p>
        </p:txBody>
      </p:sp>
      <p:sp>
        <p:nvSpPr>
          <p:cNvPr name="TextBox 4" id="4"/>
          <p:cNvSpPr txBox="true"/>
          <p:nvPr/>
        </p:nvSpPr>
        <p:spPr>
          <a:xfrm rot="0">
            <a:off x="-329085" y="2589430"/>
            <a:ext cx="10921210" cy="5953464"/>
          </a:xfrm>
          <a:prstGeom prst="rect">
            <a:avLst/>
          </a:prstGeom>
        </p:spPr>
        <p:txBody>
          <a:bodyPr anchor="t" rtlCol="false" tIns="0" lIns="0" bIns="0" rIns="0">
            <a:spAutoFit/>
          </a:bodyPr>
          <a:lstStyle/>
          <a:p>
            <a:pPr algn="just" marL="739757" indent="-369879" lvl="1">
              <a:lnSpc>
                <a:spcPts val="4796"/>
              </a:lnSpc>
              <a:buFont typeface="Arial"/>
              <a:buChar char="•"/>
            </a:pPr>
            <a:r>
              <a:rPr lang="en-US" sz="3426">
                <a:solidFill>
                  <a:srgbClr val="000000"/>
                </a:solidFill>
                <a:latin typeface="Open Sauce"/>
                <a:ea typeface="Open Sauce"/>
                <a:cs typeface="Open Sauce"/>
                <a:sym typeface="Open Sauce"/>
              </a:rPr>
              <a:t>Focus on mid-week trading for better opportunities, as volumes and positive sentiment peak during these days.</a:t>
            </a:r>
          </a:p>
          <a:p>
            <a:pPr algn="just" marL="739757" indent="-369879" lvl="1">
              <a:lnSpc>
                <a:spcPts val="4796"/>
              </a:lnSpc>
              <a:buFont typeface="Arial"/>
              <a:buChar char="•"/>
            </a:pPr>
            <a:r>
              <a:rPr lang="en-US" sz="3426">
                <a:solidFill>
                  <a:srgbClr val="000000"/>
                </a:solidFill>
                <a:latin typeface="Open Sauce"/>
                <a:ea typeface="Open Sauce"/>
                <a:cs typeface="Open Sauce"/>
                <a:sym typeface="Open Sauce"/>
              </a:rPr>
              <a:t>Plan investments around Week 3 of the month, avoiding Weeks 4 and 5 when market activity slows.</a:t>
            </a:r>
          </a:p>
          <a:p>
            <a:pPr algn="just" marL="739757" indent="-369879" lvl="1">
              <a:lnSpc>
                <a:spcPts val="4796"/>
              </a:lnSpc>
              <a:buFont typeface="Arial"/>
              <a:buChar char="•"/>
            </a:pPr>
            <a:r>
              <a:rPr lang="en-US" sz="3426">
                <a:solidFill>
                  <a:srgbClr val="000000"/>
                </a:solidFill>
                <a:latin typeface="Open Sauce"/>
                <a:ea typeface="Open Sauce"/>
                <a:cs typeface="Open Sauce"/>
                <a:sym typeface="Open Sauce"/>
              </a:rPr>
              <a:t>Monitor stocks like NFLX, which demonstrate strong daily percentage changes, for short-term gains.</a:t>
            </a:r>
          </a:p>
          <a:p>
            <a:pPr algn="just">
              <a:lnSpc>
                <a:spcPts val="4796"/>
              </a:lnSpc>
              <a:spcBef>
                <a:spcPct val="0"/>
              </a:spcBef>
            </a:pPr>
          </a:p>
        </p:txBody>
      </p:sp>
      <p:grpSp>
        <p:nvGrpSpPr>
          <p:cNvPr name="Group 5" id="5"/>
          <p:cNvGrpSpPr/>
          <p:nvPr/>
        </p:nvGrpSpPr>
        <p:grpSpPr>
          <a:xfrm rot="0">
            <a:off x="10796829" y="2646580"/>
            <a:ext cx="7341596" cy="5031973"/>
            <a:chOff x="0" y="0"/>
            <a:chExt cx="564318" cy="386787"/>
          </a:xfrm>
        </p:grpSpPr>
        <p:sp>
          <p:nvSpPr>
            <p:cNvPr name="Freeform 6" id="6"/>
            <p:cNvSpPr/>
            <p:nvPr/>
          </p:nvSpPr>
          <p:spPr>
            <a:xfrm flipH="false" flipV="false" rot="0">
              <a:off x="0" y="0"/>
              <a:ext cx="564318" cy="386787"/>
            </a:xfrm>
            <a:custGeom>
              <a:avLst/>
              <a:gdLst/>
              <a:ahLst/>
              <a:cxnLst/>
              <a:rect r="r" b="b" t="t" l="l"/>
              <a:pathLst>
                <a:path h="386787" w="564318">
                  <a:moveTo>
                    <a:pt x="0" y="0"/>
                  </a:moveTo>
                  <a:lnTo>
                    <a:pt x="564318" y="0"/>
                  </a:lnTo>
                  <a:lnTo>
                    <a:pt x="564318" y="386787"/>
                  </a:lnTo>
                  <a:lnTo>
                    <a:pt x="0" y="386787"/>
                  </a:lnTo>
                  <a:close/>
                </a:path>
              </a:pathLst>
            </a:custGeom>
            <a:blipFill>
              <a:blip r:embed="rId3"/>
              <a:stretch>
                <a:fillRect l="-1341" t="0" r="-1341"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786414" y="555871"/>
            <a:ext cx="6715172" cy="1217295"/>
          </a:xfrm>
          <a:prstGeom prst="rect">
            <a:avLst/>
          </a:prstGeom>
        </p:spPr>
        <p:txBody>
          <a:bodyPr anchor="t" rtlCol="false" tIns="0" lIns="0" bIns="0" rIns="0">
            <a:spAutoFit/>
          </a:bodyPr>
          <a:lstStyle/>
          <a:p>
            <a:pPr algn="just">
              <a:lnSpc>
                <a:spcPts val="10080"/>
              </a:lnSpc>
              <a:spcBef>
                <a:spcPct val="0"/>
              </a:spcBef>
            </a:pPr>
            <a:r>
              <a:rPr lang="en-US" b="true" sz="7200">
                <a:solidFill>
                  <a:srgbClr val="000000"/>
                </a:solidFill>
                <a:latin typeface="Open Sauce Bold"/>
                <a:ea typeface="Open Sauce Bold"/>
                <a:cs typeface="Open Sauce Bold"/>
                <a:sym typeface="Open Sauce Bold"/>
              </a:rPr>
              <a:t>Conclusion</a:t>
            </a:r>
          </a:p>
        </p:txBody>
      </p:sp>
      <p:sp>
        <p:nvSpPr>
          <p:cNvPr name="TextBox 4" id="4"/>
          <p:cNvSpPr txBox="true"/>
          <p:nvPr/>
        </p:nvSpPr>
        <p:spPr>
          <a:xfrm rot="0">
            <a:off x="382660" y="2306320"/>
            <a:ext cx="17522680" cy="7980680"/>
          </a:xfrm>
          <a:prstGeom prst="rect">
            <a:avLst/>
          </a:prstGeom>
        </p:spPr>
        <p:txBody>
          <a:bodyPr anchor="t" rtlCol="false" tIns="0" lIns="0" bIns="0" rIns="0">
            <a:spAutoFit/>
          </a:bodyPr>
          <a:lstStyle/>
          <a:p>
            <a:pPr algn="just">
              <a:lnSpc>
                <a:spcPts val="5319"/>
              </a:lnSpc>
            </a:pPr>
            <a:r>
              <a:rPr lang="en-US" sz="3799">
                <a:solidFill>
                  <a:srgbClr val="000000"/>
                </a:solidFill>
                <a:latin typeface="Open Sauce"/>
                <a:ea typeface="Open Sauce"/>
                <a:cs typeface="Open Sauce"/>
                <a:sym typeface="Open Sauce"/>
              </a:rPr>
              <a:t>The Stock Performance Analysis Dashboard successfully provides a comprehensive view of stock trends and performance metrics, empowering users to make data-driven decisions. By leveraging Power BI's dynamic capabilities, it allows for seamless comparison of selected and previous months’ data, highlights key differences, and visualizes trends effectively. This project demonstrates the power of data visualization and analysis in understanding market behavior, offering a scalable solution for investors and analysts to monitor and evaluate stock performance efficiently.</a:t>
            </a:r>
          </a:p>
          <a:p>
            <a:pPr algn="just">
              <a:lnSpc>
                <a:spcPts val="5319"/>
              </a:lnSpc>
            </a:pPr>
          </a:p>
          <a:p>
            <a:pPr algn="just">
              <a:lnSpc>
                <a:spcPts val="5319"/>
              </a:lnSpc>
            </a:pPr>
          </a:p>
          <a:p>
            <a:pPr algn="just">
              <a:lnSpc>
                <a:spcPts val="5319"/>
              </a:lnSpc>
              <a:spcBef>
                <a:spcPct val="0"/>
              </a:spcBef>
            </a:pPr>
          </a:p>
        </p:txBody>
      </p:sp>
      <p:grpSp>
        <p:nvGrpSpPr>
          <p:cNvPr name="Group 5" id="5"/>
          <p:cNvGrpSpPr/>
          <p:nvPr/>
        </p:nvGrpSpPr>
        <p:grpSpPr>
          <a:xfrm rot="0">
            <a:off x="-497559" y="8809720"/>
            <a:ext cx="19022613" cy="4006046"/>
            <a:chOff x="0" y="0"/>
            <a:chExt cx="5010071" cy="1055090"/>
          </a:xfrm>
        </p:grpSpPr>
        <p:sp>
          <p:nvSpPr>
            <p:cNvPr name="Freeform 6" id="6"/>
            <p:cNvSpPr/>
            <p:nvPr/>
          </p:nvSpPr>
          <p:spPr>
            <a:xfrm flipH="false" flipV="false" rot="0">
              <a:off x="0" y="0"/>
              <a:ext cx="5010071" cy="1055090"/>
            </a:xfrm>
            <a:custGeom>
              <a:avLst/>
              <a:gdLst/>
              <a:ahLst/>
              <a:cxnLst/>
              <a:rect r="r" b="b" t="t" l="l"/>
              <a:pathLst>
                <a:path h="1055090" w="5010071">
                  <a:moveTo>
                    <a:pt x="0" y="0"/>
                  </a:moveTo>
                  <a:lnTo>
                    <a:pt x="5010071" y="0"/>
                  </a:lnTo>
                  <a:lnTo>
                    <a:pt x="5010071" y="1055090"/>
                  </a:lnTo>
                  <a:lnTo>
                    <a:pt x="0" y="1055090"/>
                  </a:lnTo>
                  <a:close/>
                </a:path>
              </a:pathLst>
            </a:custGeom>
            <a:gradFill rotWithShape="true">
              <a:gsLst>
                <a:gs pos="0">
                  <a:srgbClr val="114168">
                    <a:alpha val="100000"/>
                  </a:srgbClr>
                </a:gs>
                <a:gs pos="100000">
                  <a:srgbClr val="090238">
                    <a:alpha val="100000"/>
                  </a:srgbClr>
                </a:gs>
              </a:gsLst>
              <a:lin ang="0"/>
            </a:gradFill>
          </p:spPr>
        </p:sp>
        <p:sp>
          <p:nvSpPr>
            <p:cNvPr name="TextBox 7" id="7"/>
            <p:cNvSpPr txBox="true"/>
            <p:nvPr/>
          </p:nvSpPr>
          <p:spPr>
            <a:xfrm>
              <a:off x="0" y="-38100"/>
              <a:ext cx="5010071" cy="1093190"/>
            </a:xfrm>
            <a:prstGeom prst="rect">
              <a:avLst/>
            </a:prstGeom>
          </p:spPr>
          <p:txBody>
            <a:bodyPr anchor="ctr" rtlCol="false" tIns="50800" lIns="50800" bIns="50800" rIns="50800"/>
            <a:lstStyle/>
            <a:p>
              <a:pPr algn="ctr">
                <a:lnSpc>
                  <a:spcPts val="2212"/>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168">
                <a:alpha val="100000"/>
              </a:srgbClr>
            </a:gs>
            <a:gs pos="100000">
              <a:srgbClr val="09023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66899" y="3021423"/>
            <a:ext cx="3989140" cy="398914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47692">
                    <a:alpha val="58000"/>
                  </a:srgbClr>
                </a:gs>
                <a:gs pos="100000">
                  <a:srgbClr val="FFFFFF">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12845984" y="8512470"/>
            <a:ext cx="350626" cy="350626"/>
          </a:xfrm>
          <a:custGeom>
            <a:avLst/>
            <a:gdLst/>
            <a:ahLst/>
            <a:cxnLst/>
            <a:rect r="r" b="b" t="t" l="l"/>
            <a:pathLst>
              <a:path h="350626" w="350626">
                <a:moveTo>
                  <a:pt x="0" y="0"/>
                </a:moveTo>
                <a:lnTo>
                  <a:pt x="350627" y="0"/>
                </a:lnTo>
                <a:lnTo>
                  <a:pt x="350627" y="350627"/>
                </a:lnTo>
                <a:lnTo>
                  <a:pt x="0" y="350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845984" y="8962030"/>
            <a:ext cx="351281" cy="234400"/>
          </a:xfrm>
          <a:custGeom>
            <a:avLst/>
            <a:gdLst/>
            <a:ahLst/>
            <a:cxnLst/>
            <a:rect r="r" b="b" t="t" l="l"/>
            <a:pathLst>
              <a:path h="234400" w="351281">
                <a:moveTo>
                  <a:pt x="0" y="0"/>
                </a:moveTo>
                <a:lnTo>
                  <a:pt x="351281" y="0"/>
                </a:lnTo>
                <a:lnTo>
                  <a:pt x="351281" y="234400"/>
                </a:lnTo>
                <a:lnTo>
                  <a:pt x="0" y="234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179140" y="2802348"/>
            <a:ext cx="5088368" cy="1960250"/>
          </a:xfrm>
          <a:prstGeom prst="rect">
            <a:avLst/>
          </a:prstGeom>
        </p:spPr>
        <p:txBody>
          <a:bodyPr anchor="t" rtlCol="false" tIns="0" lIns="0" bIns="0" rIns="0">
            <a:spAutoFit/>
          </a:bodyPr>
          <a:lstStyle/>
          <a:p>
            <a:pPr algn="just">
              <a:lnSpc>
                <a:spcPts val="16041"/>
              </a:lnSpc>
              <a:spcBef>
                <a:spcPct val="0"/>
              </a:spcBef>
            </a:pPr>
            <a:r>
              <a:rPr lang="en-US" sz="11457">
                <a:solidFill>
                  <a:srgbClr val="FFFFFF"/>
                </a:solidFill>
                <a:latin typeface="Open Sauce"/>
                <a:ea typeface="Open Sauce"/>
                <a:cs typeface="Open Sauce"/>
                <a:sym typeface="Open Sauce"/>
              </a:rPr>
              <a:t>Thank </a:t>
            </a:r>
          </a:p>
        </p:txBody>
      </p:sp>
      <p:sp>
        <p:nvSpPr>
          <p:cNvPr name="TextBox 8" id="8"/>
          <p:cNvSpPr txBox="true"/>
          <p:nvPr/>
        </p:nvSpPr>
        <p:spPr>
          <a:xfrm rot="0">
            <a:off x="6179140" y="4281739"/>
            <a:ext cx="6494383" cy="1960180"/>
          </a:xfrm>
          <a:prstGeom prst="rect">
            <a:avLst/>
          </a:prstGeom>
        </p:spPr>
        <p:txBody>
          <a:bodyPr anchor="t" rtlCol="false" tIns="0" lIns="0" bIns="0" rIns="0">
            <a:spAutoFit/>
          </a:bodyPr>
          <a:lstStyle/>
          <a:p>
            <a:pPr algn="just">
              <a:lnSpc>
                <a:spcPts val="16040"/>
              </a:lnSpc>
              <a:spcBef>
                <a:spcPct val="0"/>
              </a:spcBef>
            </a:pPr>
            <a:r>
              <a:rPr lang="en-US" b="true" sz="11457">
                <a:solidFill>
                  <a:srgbClr val="FFDE59"/>
                </a:solidFill>
                <a:latin typeface="Open Sauce Bold"/>
                <a:ea typeface="Open Sauce Bold"/>
                <a:cs typeface="Open Sauce Bold"/>
                <a:sym typeface="Open Sauce Bold"/>
              </a:rPr>
              <a:t>You.</a:t>
            </a:r>
          </a:p>
        </p:txBody>
      </p:sp>
      <p:sp>
        <p:nvSpPr>
          <p:cNvPr name="TextBox 9" id="9"/>
          <p:cNvSpPr txBox="true"/>
          <p:nvPr/>
        </p:nvSpPr>
        <p:spPr>
          <a:xfrm rot="0">
            <a:off x="10085165" y="6018260"/>
            <a:ext cx="4877824" cy="679451"/>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Open Sauce"/>
                <a:ea typeface="Open Sauce"/>
                <a:cs typeface="Open Sauce"/>
                <a:sym typeface="Open Sauce"/>
              </a:rPr>
              <a:t>~ Ankita Sarkar</a:t>
            </a:r>
          </a:p>
        </p:txBody>
      </p:sp>
      <p:sp>
        <p:nvSpPr>
          <p:cNvPr name="TextBox 10" id="10"/>
          <p:cNvSpPr txBox="true"/>
          <p:nvPr/>
        </p:nvSpPr>
        <p:spPr>
          <a:xfrm rot="0">
            <a:off x="13350365" y="8457332"/>
            <a:ext cx="4205317" cy="405765"/>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Open Sauce"/>
                <a:ea typeface="Open Sauce"/>
                <a:cs typeface="Open Sauce"/>
                <a:sym typeface="Open Sauce"/>
              </a:rPr>
              <a:t>Ankita Sarkar</a:t>
            </a:r>
          </a:p>
        </p:txBody>
      </p:sp>
      <p:sp>
        <p:nvSpPr>
          <p:cNvPr name="TextBox 11" id="11"/>
          <p:cNvSpPr txBox="true"/>
          <p:nvPr/>
        </p:nvSpPr>
        <p:spPr>
          <a:xfrm rot="0">
            <a:off x="13350365" y="8852535"/>
            <a:ext cx="4877824" cy="405765"/>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Open Sauce"/>
                <a:ea typeface="Open Sauce"/>
                <a:cs typeface="Open Sauce"/>
                <a:sym typeface="Open Sauce"/>
              </a:rPr>
              <a:t>anki.cob9@gmail.com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2700000">
            <a:off x="-3373231" y="1770269"/>
            <a:ext cx="6746462" cy="674646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547692">
                      <a:alpha val="100000"/>
                    </a:srgbClr>
                  </a:gs>
                  <a:gs pos="100000">
                    <a:srgbClr val="DFE8F7">
                      <a:alpha val="65500"/>
                    </a:srgbClr>
                  </a:gs>
                </a:gsLst>
                <a:lin ang="0"/>
              </a:gra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360025" y="3675838"/>
            <a:ext cx="3309757" cy="547371"/>
          </a:xfrm>
          <a:prstGeom prst="rect">
            <a:avLst/>
          </a:prstGeom>
        </p:spPr>
        <p:txBody>
          <a:bodyPr anchor="t" rtlCol="false" tIns="0" lIns="0" bIns="0" rIns="0">
            <a:spAutoFit/>
          </a:bodyPr>
          <a:lstStyle/>
          <a:p>
            <a:pPr algn="just" marL="690871" indent="-345435" lvl="1">
              <a:lnSpc>
                <a:spcPts val="4479"/>
              </a:lnSpc>
              <a:buAutoNum type="arabicPeriod" startAt="1"/>
            </a:pPr>
            <a:r>
              <a:rPr lang="en-US" sz="3199">
                <a:solidFill>
                  <a:srgbClr val="000000"/>
                </a:solidFill>
                <a:latin typeface="Open Sauce"/>
                <a:ea typeface="Open Sauce"/>
                <a:cs typeface="Open Sauce"/>
                <a:sym typeface="Open Sauce"/>
              </a:rPr>
              <a:t>Introduction</a:t>
            </a:r>
          </a:p>
        </p:txBody>
      </p:sp>
      <p:sp>
        <p:nvSpPr>
          <p:cNvPr name="TextBox 7" id="7"/>
          <p:cNvSpPr txBox="true"/>
          <p:nvPr/>
        </p:nvSpPr>
        <p:spPr>
          <a:xfrm rot="0">
            <a:off x="360025" y="1749248"/>
            <a:ext cx="10311616" cy="1021715"/>
          </a:xfrm>
          <a:prstGeom prst="rect">
            <a:avLst/>
          </a:prstGeom>
        </p:spPr>
        <p:txBody>
          <a:bodyPr anchor="t" rtlCol="false" tIns="0" lIns="0" bIns="0" rIns="0">
            <a:spAutoFit/>
          </a:bodyPr>
          <a:lstStyle/>
          <a:p>
            <a:pPr algn="just">
              <a:lnSpc>
                <a:spcPts val="8259"/>
              </a:lnSpc>
              <a:spcBef>
                <a:spcPct val="0"/>
              </a:spcBef>
            </a:pPr>
            <a:r>
              <a:rPr lang="en-US" b="true" sz="5899">
                <a:solidFill>
                  <a:srgbClr val="000000"/>
                </a:solidFill>
                <a:latin typeface="Open Sauce Bold"/>
                <a:ea typeface="Open Sauce Bold"/>
                <a:cs typeface="Open Sauce Bold"/>
                <a:sym typeface="Open Sauce Bold"/>
              </a:rPr>
              <a:t>What We Will Talk About</a:t>
            </a:r>
          </a:p>
        </p:txBody>
      </p:sp>
      <p:sp>
        <p:nvSpPr>
          <p:cNvPr name="TextBox 8" id="8"/>
          <p:cNvSpPr txBox="true"/>
          <p:nvPr/>
        </p:nvSpPr>
        <p:spPr>
          <a:xfrm rot="0">
            <a:off x="781790" y="5132530"/>
            <a:ext cx="2887993" cy="547371"/>
          </a:xfrm>
          <a:prstGeom prst="rect">
            <a:avLst/>
          </a:prstGeom>
        </p:spPr>
        <p:txBody>
          <a:bodyPr anchor="t" rtlCol="false" tIns="0" lIns="0" bIns="0" rIns="0">
            <a:spAutoFit/>
          </a:bodyPr>
          <a:lstStyle/>
          <a:p>
            <a:pPr algn="just">
              <a:lnSpc>
                <a:spcPts val="4479"/>
              </a:lnSpc>
            </a:pPr>
            <a:r>
              <a:rPr lang="en-US" sz="3199">
                <a:solidFill>
                  <a:srgbClr val="000000"/>
                </a:solidFill>
                <a:latin typeface="Open Sauce"/>
                <a:ea typeface="Open Sauce"/>
                <a:cs typeface="Open Sauce"/>
                <a:sym typeface="Open Sauce"/>
              </a:rPr>
              <a:t>3.Conclusion</a:t>
            </a:r>
          </a:p>
        </p:txBody>
      </p:sp>
      <p:sp>
        <p:nvSpPr>
          <p:cNvPr name="TextBox 9" id="9"/>
          <p:cNvSpPr txBox="true"/>
          <p:nvPr/>
        </p:nvSpPr>
        <p:spPr>
          <a:xfrm rot="0">
            <a:off x="781790" y="4404184"/>
            <a:ext cx="6026361" cy="547371"/>
          </a:xfrm>
          <a:prstGeom prst="rect">
            <a:avLst/>
          </a:prstGeom>
        </p:spPr>
        <p:txBody>
          <a:bodyPr anchor="t" rtlCol="false" tIns="0" lIns="0" bIns="0" rIns="0">
            <a:spAutoFit/>
          </a:bodyPr>
          <a:lstStyle/>
          <a:p>
            <a:pPr algn="just">
              <a:lnSpc>
                <a:spcPts val="4479"/>
              </a:lnSpc>
            </a:pPr>
            <a:r>
              <a:rPr lang="en-US" sz="3199">
                <a:solidFill>
                  <a:srgbClr val="000000"/>
                </a:solidFill>
                <a:latin typeface="Open Sauce"/>
                <a:ea typeface="Open Sauce"/>
                <a:cs typeface="Open Sauce"/>
                <a:sym typeface="Open Sauce"/>
              </a:rPr>
              <a:t>2.Objective Of The Analysis </a:t>
            </a:r>
          </a:p>
        </p:txBody>
      </p:sp>
      <p:grpSp>
        <p:nvGrpSpPr>
          <p:cNvPr name="Group 10" id="10"/>
          <p:cNvGrpSpPr/>
          <p:nvPr/>
        </p:nvGrpSpPr>
        <p:grpSpPr>
          <a:xfrm rot="0">
            <a:off x="10501614" y="2008501"/>
            <a:ext cx="6462471" cy="4429415"/>
            <a:chOff x="0" y="0"/>
            <a:chExt cx="564318" cy="386787"/>
          </a:xfrm>
        </p:grpSpPr>
        <p:sp>
          <p:nvSpPr>
            <p:cNvPr name="Freeform 11" id="11"/>
            <p:cNvSpPr/>
            <p:nvPr/>
          </p:nvSpPr>
          <p:spPr>
            <a:xfrm flipH="false" flipV="false" rot="0">
              <a:off x="0" y="0"/>
              <a:ext cx="564318" cy="386787"/>
            </a:xfrm>
            <a:custGeom>
              <a:avLst/>
              <a:gdLst/>
              <a:ahLst/>
              <a:cxnLst/>
              <a:rect r="r" b="b" t="t" l="l"/>
              <a:pathLst>
                <a:path h="386787" w="564318">
                  <a:moveTo>
                    <a:pt x="0" y="0"/>
                  </a:moveTo>
                  <a:lnTo>
                    <a:pt x="564318" y="0"/>
                  </a:lnTo>
                  <a:lnTo>
                    <a:pt x="564318" y="386787"/>
                  </a:lnTo>
                  <a:lnTo>
                    <a:pt x="0" y="386787"/>
                  </a:lnTo>
                  <a:close/>
                </a:path>
              </a:pathLst>
            </a:custGeom>
            <a:blipFill>
              <a:blip r:embed="rId3"/>
              <a:stretch>
                <a:fillRect l="-1341" t="0" r="-1341"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553279" y="8926643"/>
            <a:ext cx="3155102" cy="323688"/>
          </a:xfrm>
          <a:prstGeom prst="rect">
            <a:avLst/>
          </a:prstGeom>
        </p:spPr>
        <p:txBody>
          <a:bodyPr anchor="t" rtlCol="false" tIns="0" lIns="0" bIns="0" rIns="0">
            <a:spAutoFit/>
          </a:bodyPr>
          <a:lstStyle/>
          <a:p>
            <a:pPr algn="l">
              <a:lnSpc>
                <a:spcPts val="2633"/>
              </a:lnSpc>
              <a:spcBef>
                <a:spcPct val="0"/>
              </a:spcBef>
            </a:pPr>
            <a:r>
              <a:rPr lang="en-US" sz="1881">
                <a:solidFill>
                  <a:srgbClr val="FFFFFF"/>
                </a:solidFill>
                <a:latin typeface="Open Sauce"/>
                <a:ea typeface="Open Sauce"/>
                <a:cs typeface="Open Sauce"/>
                <a:sym typeface="Open Sauce"/>
              </a:rPr>
              <a:t>www.reallygreatsite.com</a:t>
            </a:r>
          </a:p>
        </p:txBody>
      </p:sp>
      <p:sp>
        <p:nvSpPr>
          <p:cNvPr name="TextBox 4" id="4"/>
          <p:cNvSpPr txBox="true"/>
          <p:nvPr/>
        </p:nvSpPr>
        <p:spPr>
          <a:xfrm rot="0">
            <a:off x="5987565" y="693693"/>
            <a:ext cx="7121697" cy="1217295"/>
          </a:xfrm>
          <a:prstGeom prst="rect">
            <a:avLst/>
          </a:prstGeom>
        </p:spPr>
        <p:txBody>
          <a:bodyPr anchor="t" rtlCol="false" tIns="0" lIns="0" bIns="0" rIns="0">
            <a:spAutoFit/>
          </a:bodyPr>
          <a:lstStyle/>
          <a:p>
            <a:pPr algn="just">
              <a:lnSpc>
                <a:spcPts val="10080"/>
              </a:lnSpc>
              <a:spcBef>
                <a:spcPct val="0"/>
              </a:spcBef>
            </a:pPr>
            <a:r>
              <a:rPr lang="en-US" b="true" sz="7200">
                <a:solidFill>
                  <a:srgbClr val="000000"/>
                </a:solidFill>
                <a:latin typeface="Open Sauce Bold"/>
                <a:ea typeface="Open Sauce Bold"/>
                <a:cs typeface="Open Sauce Bold"/>
                <a:sym typeface="Open Sauce Bold"/>
              </a:rPr>
              <a:t>Introduction</a:t>
            </a:r>
          </a:p>
        </p:txBody>
      </p:sp>
      <p:sp>
        <p:nvSpPr>
          <p:cNvPr name="TextBox 5" id="5"/>
          <p:cNvSpPr txBox="true"/>
          <p:nvPr/>
        </p:nvSpPr>
        <p:spPr>
          <a:xfrm rot="0">
            <a:off x="10461634" y="3546839"/>
            <a:ext cx="4940881" cy="281843"/>
          </a:xfrm>
          <a:prstGeom prst="rect">
            <a:avLst/>
          </a:prstGeom>
        </p:spPr>
        <p:txBody>
          <a:bodyPr anchor="t" rtlCol="false" tIns="0" lIns="0" bIns="0" rIns="0">
            <a:spAutoFit/>
          </a:bodyPr>
          <a:lstStyle/>
          <a:p>
            <a:pPr algn="l">
              <a:lnSpc>
                <a:spcPts val="2315"/>
              </a:lnSpc>
              <a:spcBef>
                <a:spcPct val="0"/>
              </a:spcBef>
            </a:pPr>
            <a:r>
              <a:rPr lang="en-US" sz="1653">
                <a:solidFill>
                  <a:srgbClr val="FFFFFF"/>
                </a:solidFill>
                <a:latin typeface="Open Sauce"/>
                <a:ea typeface="Open Sauce"/>
                <a:cs typeface="Open Sauce"/>
                <a:sym typeface="Open Sauce"/>
              </a:rPr>
              <a:t>N</a:t>
            </a:r>
          </a:p>
        </p:txBody>
      </p:sp>
      <p:sp>
        <p:nvSpPr>
          <p:cNvPr name="TextBox 6" id="6"/>
          <p:cNvSpPr txBox="true"/>
          <p:nvPr/>
        </p:nvSpPr>
        <p:spPr>
          <a:xfrm rot="0">
            <a:off x="287707" y="2369973"/>
            <a:ext cx="17452081" cy="7304324"/>
          </a:xfrm>
          <a:prstGeom prst="rect">
            <a:avLst/>
          </a:prstGeom>
        </p:spPr>
        <p:txBody>
          <a:bodyPr anchor="t" rtlCol="false" tIns="0" lIns="0" bIns="0" rIns="0">
            <a:spAutoFit/>
          </a:bodyPr>
          <a:lstStyle/>
          <a:p>
            <a:pPr algn="just">
              <a:lnSpc>
                <a:spcPts val="5324"/>
              </a:lnSpc>
            </a:pPr>
            <a:r>
              <a:rPr lang="en-US" sz="3803">
                <a:solidFill>
                  <a:srgbClr val="000000"/>
                </a:solidFill>
                <a:latin typeface="Open Sauce"/>
                <a:ea typeface="Open Sauce"/>
                <a:cs typeface="Open Sauce"/>
                <a:sym typeface="Open Sauce"/>
              </a:rPr>
              <a:t>This project focuses on building an interactive Power BI dashboard to analyze stock performance over time. The dashboard provides key insights by comparing selected month's trading volume with the previous month. Using advanced DAX measures and calculated tables, it dynamically displays the difference between periods and visualizes trends. Designed for investors and analysts, this tool enables efficient decision-making by highlighting top-performing and underperforming stocks, making it an essential resource for financial analysis.</a:t>
            </a:r>
          </a:p>
          <a:p>
            <a:pPr algn="l">
              <a:lnSpc>
                <a:spcPts val="5324"/>
              </a:lnSpc>
            </a:pPr>
          </a:p>
          <a:p>
            <a:pPr algn="l">
              <a:lnSpc>
                <a:spcPts val="5324"/>
              </a:lnSpc>
            </a:pPr>
          </a:p>
          <a:p>
            <a:pPr algn="l">
              <a:lnSpc>
                <a:spcPts val="5324"/>
              </a:lnSpc>
              <a:spcBef>
                <a:spcPct val="0"/>
              </a:spcBef>
            </a:pPr>
          </a:p>
        </p:txBody>
      </p:sp>
      <p:grpSp>
        <p:nvGrpSpPr>
          <p:cNvPr name="Group 7" id="7"/>
          <p:cNvGrpSpPr/>
          <p:nvPr/>
        </p:nvGrpSpPr>
        <p:grpSpPr>
          <a:xfrm rot="0">
            <a:off x="-497559" y="8809720"/>
            <a:ext cx="19022613" cy="4006046"/>
            <a:chOff x="0" y="0"/>
            <a:chExt cx="5010071" cy="1055090"/>
          </a:xfrm>
        </p:grpSpPr>
        <p:sp>
          <p:nvSpPr>
            <p:cNvPr name="Freeform 8" id="8"/>
            <p:cNvSpPr/>
            <p:nvPr/>
          </p:nvSpPr>
          <p:spPr>
            <a:xfrm flipH="false" flipV="false" rot="0">
              <a:off x="0" y="0"/>
              <a:ext cx="5010071" cy="1055090"/>
            </a:xfrm>
            <a:custGeom>
              <a:avLst/>
              <a:gdLst/>
              <a:ahLst/>
              <a:cxnLst/>
              <a:rect r="r" b="b" t="t" l="l"/>
              <a:pathLst>
                <a:path h="1055090" w="5010071">
                  <a:moveTo>
                    <a:pt x="0" y="0"/>
                  </a:moveTo>
                  <a:lnTo>
                    <a:pt x="5010071" y="0"/>
                  </a:lnTo>
                  <a:lnTo>
                    <a:pt x="5010071" y="1055090"/>
                  </a:lnTo>
                  <a:lnTo>
                    <a:pt x="0" y="1055090"/>
                  </a:lnTo>
                  <a:close/>
                </a:path>
              </a:pathLst>
            </a:custGeom>
            <a:gradFill rotWithShape="true">
              <a:gsLst>
                <a:gs pos="0">
                  <a:srgbClr val="114168">
                    <a:alpha val="100000"/>
                  </a:srgbClr>
                </a:gs>
                <a:gs pos="100000">
                  <a:srgbClr val="090238">
                    <a:alpha val="100000"/>
                  </a:srgbClr>
                </a:gs>
              </a:gsLst>
              <a:lin ang="0"/>
            </a:gradFill>
          </p:spPr>
        </p:sp>
        <p:sp>
          <p:nvSpPr>
            <p:cNvPr name="TextBox 9" id="9"/>
            <p:cNvSpPr txBox="true"/>
            <p:nvPr/>
          </p:nvSpPr>
          <p:spPr>
            <a:xfrm>
              <a:off x="0" y="-38100"/>
              <a:ext cx="5010071" cy="1093190"/>
            </a:xfrm>
            <a:prstGeom prst="rect">
              <a:avLst/>
            </a:prstGeom>
          </p:spPr>
          <p:txBody>
            <a:bodyPr anchor="ctr" rtlCol="false" tIns="50800" lIns="50800" bIns="50800" rIns="50800"/>
            <a:lstStyle/>
            <a:p>
              <a:pPr algn="ctr">
                <a:lnSpc>
                  <a:spcPts val="2212"/>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83552" y="1686096"/>
            <a:ext cx="11951917" cy="1151254"/>
          </a:xfrm>
          <a:prstGeom prst="rect">
            <a:avLst/>
          </a:prstGeom>
        </p:spPr>
        <p:txBody>
          <a:bodyPr anchor="t" rtlCol="false" tIns="0" lIns="0" bIns="0" rIns="0">
            <a:spAutoFit/>
          </a:bodyPr>
          <a:lstStyle/>
          <a:p>
            <a:pPr algn="just">
              <a:lnSpc>
                <a:spcPts val="9520"/>
              </a:lnSpc>
              <a:spcBef>
                <a:spcPct val="0"/>
              </a:spcBef>
            </a:pPr>
            <a:r>
              <a:rPr lang="en-US" b="true" sz="6800">
                <a:solidFill>
                  <a:srgbClr val="000000"/>
                </a:solidFill>
                <a:latin typeface="Open Sauce Bold"/>
                <a:ea typeface="Open Sauce Bold"/>
                <a:cs typeface="Open Sauce Bold"/>
                <a:sym typeface="Open Sauce Bold"/>
              </a:rPr>
              <a:t>Tools Used For Analysis</a:t>
            </a:r>
          </a:p>
        </p:txBody>
      </p:sp>
      <p:grpSp>
        <p:nvGrpSpPr>
          <p:cNvPr name="Group 4" id="4"/>
          <p:cNvGrpSpPr/>
          <p:nvPr/>
        </p:nvGrpSpPr>
        <p:grpSpPr>
          <a:xfrm rot="0">
            <a:off x="12328357" y="1968883"/>
            <a:ext cx="4930943" cy="6791971"/>
            <a:chOff x="0" y="0"/>
            <a:chExt cx="763932" cy="1052254"/>
          </a:xfrm>
        </p:grpSpPr>
        <p:sp>
          <p:nvSpPr>
            <p:cNvPr name="Freeform 5" id="5"/>
            <p:cNvSpPr/>
            <p:nvPr/>
          </p:nvSpPr>
          <p:spPr>
            <a:xfrm flipH="false" flipV="false" rot="0">
              <a:off x="0" y="0"/>
              <a:ext cx="763932" cy="1052254"/>
            </a:xfrm>
            <a:custGeom>
              <a:avLst/>
              <a:gdLst/>
              <a:ahLst/>
              <a:cxnLst/>
              <a:rect r="r" b="b" t="t" l="l"/>
              <a:pathLst>
                <a:path h="1052254" w="763932">
                  <a:moveTo>
                    <a:pt x="0" y="0"/>
                  </a:moveTo>
                  <a:lnTo>
                    <a:pt x="763932" y="0"/>
                  </a:lnTo>
                  <a:lnTo>
                    <a:pt x="763932" y="1052254"/>
                  </a:lnTo>
                  <a:lnTo>
                    <a:pt x="0" y="1052254"/>
                  </a:lnTo>
                  <a:close/>
                </a:path>
              </a:pathLst>
            </a:custGeom>
            <a:blipFill>
              <a:blip r:embed="rId3"/>
              <a:stretch>
                <a:fillRect l="0" t="-4483" r="0" b="-4483"/>
              </a:stretch>
            </a:blipFill>
          </p:spPr>
        </p:sp>
      </p:grpSp>
      <p:sp>
        <p:nvSpPr>
          <p:cNvPr name="TextBox 6" id="6"/>
          <p:cNvSpPr txBox="true"/>
          <p:nvPr/>
        </p:nvSpPr>
        <p:spPr>
          <a:xfrm rot="0">
            <a:off x="0" y="3113617"/>
            <a:ext cx="12104001" cy="6303645"/>
          </a:xfrm>
          <a:prstGeom prst="rect">
            <a:avLst/>
          </a:prstGeom>
        </p:spPr>
        <p:txBody>
          <a:bodyPr anchor="t" rtlCol="false" tIns="0" lIns="0" bIns="0" rIns="0">
            <a:spAutoFit/>
          </a:bodyPr>
          <a:lstStyle/>
          <a:p>
            <a:pPr algn="just">
              <a:lnSpc>
                <a:spcPts val="6000"/>
              </a:lnSpc>
            </a:pPr>
          </a:p>
          <a:p>
            <a:pPr algn="just">
              <a:lnSpc>
                <a:spcPts val="6000"/>
              </a:lnSpc>
            </a:pPr>
          </a:p>
          <a:p>
            <a:pPr algn="just" marL="777243" indent="-388622" lvl="1">
              <a:lnSpc>
                <a:spcPts val="5400"/>
              </a:lnSpc>
              <a:buFont typeface="Arial"/>
              <a:buChar char="•"/>
            </a:pPr>
            <a:r>
              <a:rPr lang="en-US" sz="3600" u="sng">
                <a:solidFill>
                  <a:srgbClr val="15100F"/>
                </a:solidFill>
                <a:latin typeface="Canva Sans"/>
                <a:ea typeface="Canva Sans"/>
                <a:cs typeface="Canva Sans"/>
                <a:sym typeface="Canva Sans"/>
              </a:rPr>
              <a:t>Microsoft Excel</a:t>
            </a:r>
            <a:r>
              <a:rPr lang="en-US" sz="3600">
                <a:solidFill>
                  <a:srgbClr val="15100F"/>
                </a:solidFill>
                <a:latin typeface="Canva Sans"/>
                <a:ea typeface="Canva Sans"/>
                <a:cs typeface="Canva Sans"/>
                <a:sym typeface="Canva Sans"/>
              </a:rPr>
              <a:t>: Used for data cleaning, manipulation, and preliminary analysis.</a:t>
            </a:r>
          </a:p>
          <a:p>
            <a:pPr algn="just" marL="777243" indent="-388622" lvl="1">
              <a:lnSpc>
                <a:spcPts val="5400"/>
              </a:lnSpc>
              <a:buFont typeface="Arial"/>
              <a:buChar char="•"/>
            </a:pPr>
            <a:r>
              <a:rPr lang="en-US" sz="3600" u="sng">
                <a:solidFill>
                  <a:srgbClr val="15100F"/>
                </a:solidFill>
                <a:latin typeface="Canva Sans"/>
                <a:ea typeface="Canva Sans"/>
                <a:cs typeface="Canva Sans"/>
                <a:sym typeface="Canva Sans"/>
              </a:rPr>
              <a:t>Power Query:</a:t>
            </a:r>
            <a:r>
              <a:rPr lang="en-US" sz="3600">
                <a:solidFill>
                  <a:srgbClr val="15100F"/>
                </a:solidFill>
                <a:latin typeface="Canva Sans"/>
                <a:ea typeface="Canva Sans"/>
                <a:cs typeface="Canva Sans"/>
                <a:sym typeface="Canva Sans"/>
              </a:rPr>
              <a:t> Leveraged for advanced data transformation and automation of workflows.</a:t>
            </a:r>
          </a:p>
          <a:p>
            <a:pPr algn="just" marL="777243" indent="-388622" lvl="1">
              <a:lnSpc>
                <a:spcPts val="5400"/>
              </a:lnSpc>
              <a:buFont typeface="Arial"/>
              <a:buChar char="•"/>
            </a:pPr>
            <a:r>
              <a:rPr lang="en-US" sz="3600" u="sng">
                <a:solidFill>
                  <a:srgbClr val="15100F"/>
                </a:solidFill>
                <a:latin typeface="Canva Sans"/>
                <a:ea typeface="Canva Sans"/>
                <a:cs typeface="Canva Sans"/>
                <a:sym typeface="Canva Sans"/>
              </a:rPr>
              <a:t>Power BI:</a:t>
            </a:r>
            <a:r>
              <a:rPr lang="en-US" sz="3600">
                <a:solidFill>
                  <a:srgbClr val="15100F"/>
                </a:solidFill>
                <a:latin typeface="Canva Sans"/>
                <a:ea typeface="Canva Sans"/>
                <a:cs typeface="Canva Sans"/>
                <a:sym typeface="Canva Sans"/>
              </a:rPr>
              <a:t> Created interactive dashboards and visualizations to present insights effectively.</a:t>
            </a:r>
          </a:p>
          <a:p>
            <a:pPr algn="just">
              <a:lnSpc>
                <a:spcPts val="54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1733" y="9877036"/>
            <a:ext cx="19022613" cy="4006046"/>
            <a:chOff x="0" y="0"/>
            <a:chExt cx="5010071" cy="1055090"/>
          </a:xfrm>
        </p:grpSpPr>
        <p:sp>
          <p:nvSpPr>
            <p:cNvPr name="Freeform 4" id="4"/>
            <p:cNvSpPr/>
            <p:nvPr/>
          </p:nvSpPr>
          <p:spPr>
            <a:xfrm flipH="false" flipV="false" rot="0">
              <a:off x="0" y="0"/>
              <a:ext cx="5010071" cy="1055090"/>
            </a:xfrm>
            <a:custGeom>
              <a:avLst/>
              <a:gdLst/>
              <a:ahLst/>
              <a:cxnLst/>
              <a:rect r="r" b="b" t="t" l="l"/>
              <a:pathLst>
                <a:path h="1055090" w="5010071">
                  <a:moveTo>
                    <a:pt x="0" y="0"/>
                  </a:moveTo>
                  <a:lnTo>
                    <a:pt x="5010071" y="0"/>
                  </a:lnTo>
                  <a:lnTo>
                    <a:pt x="5010071" y="1055090"/>
                  </a:lnTo>
                  <a:lnTo>
                    <a:pt x="0" y="1055090"/>
                  </a:lnTo>
                  <a:close/>
                </a:path>
              </a:pathLst>
            </a:custGeom>
            <a:gradFill rotWithShape="true">
              <a:gsLst>
                <a:gs pos="0">
                  <a:srgbClr val="114168">
                    <a:alpha val="100000"/>
                  </a:srgbClr>
                </a:gs>
                <a:gs pos="100000">
                  <a:srgbClr val="090238">
                    <a:alpha val="100000"/>
                  </a:srgbClr>
                </a:gs>
              </a:gsLst>
              <a:lin ang="0"/>
            </a:gradFill>
          </p:spPr>
        </p:sp>
        <p:sp>
          <p:nvSpPr>
            <p:cNvPr name="TextBox 5" id="5"/>
            <p:cNvSpPr txBox="true"/>
            <p:nvPr/>
          </p:nvSpPr>
          <p:spPr>
            <a:xfrm>
              <a:off x="0" y="-38100"/>
              <a:ext cx="5010071" cy="1093190"/>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212866" y="-104775"/>
            <a:ext cx="18075134" cy="863599"/>
          </a:xfrm>
          <a:prstGeom prst="rect">
            <a:avLst/>
          </a:prstGeom>
        </p:spPr>
        <p:txBody>
          <a:bodyPr anchor="t" rtlCol="false" tIns="0" lIns="0" bIns="0" rIns="0">
            <a:spAutoFit/>
          </a:bodyPr>
          <a:lstStyle/>
          <a:p>
            <a:pPr algn="just">
              <a:lnSpc>
                <a:spcPts val="7000"/>
              </a:lnSpc>
              <a:spcBef>
                <a:spcPct val="0"/>
              </a:spcBef>
            </a:pPr>
            <a:r>
              <a:rPr lang="en-US" sz="5000">
                <a:solidFill>
                  <a:srgbClr val="000000"/>
                </a:solidFill>
                <a:latin typeface="Open Sauce"/>
                <a:ea typeface="Open Sauce"/>
                <a:cs typeface="Open Sauce"/>
                <a:sym typeface="Open Sauce"/>
              </a:rPr>
              <a:t>Month-wise Stock Market Analysis Summary</a:t>
            </a:r>
          </a:p>
        </p:txBody>
      </p:sp>
      <p:sp>
        <p:nvSpPr>
          <p:cNvPr name="TextBox 7" id="7"/>
          <p:cNvSpPr txBox="true"/>
          <p:nvPr/>
        </p:nvSpPr>
        <p:spPr>
          <a:xfrm rot="0">
            <a:off x="185914" y="845942"/>
            <a:ext cx="17916172" cy="8886826"/>
          </a:xfrm>
          <a:prstGeom prst="rect">
            <a:avLst/>
          </a:prstGeom>
        </p:spPr>
        <p:txBody>
          <a:bodyPr anchor="t" rtlCol="false" tIns="0" lIns="0" bIns="0" rIns="0">
            <a:spAutoFit/>
          </a:bodyPr>
          <a:lstStyle/>
          <a:p>
            <a:pPr algn="just" marL="647690" indent="-323845" lvl="1">
              <a:lnSpc>
                <a:spcPts val="4199"/>
              </a:lnSpc>
              <a:buAutoNum type="arabicPeriod" startAt="1"/>
            </a:pPr>
            <a:r>
              <a:rPr lang="en-US" sz="2999" u="sng">
                <a:solidFill>
                  <a:srgbClr val="000000"/>
                </a:solidFill>
                <a:latin typeface="Open Sauce"/>
                <a:ea typeface="Open Sauce"/>
                <a:cs typeface="Open Sauce"/>
                <a:sym typeface="Open Sauce"/>
              </a:rPr>
              <a:t>Current Month Volume:</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602.81M, a decrease of -71.44% compared to the previous month (2110.84M).</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Indicates a sharp decline in trading activity or stock demand.</a:t>
            </a:r>
          </a:p>
          <a:p>
            <a:pPr algn="just" marL="647690" indent="-323845" lvl="1">
              <a:lnSpc>
                <a:spcPts val="4199"/>
              </a:lnSpc>
              <a:buAutoNum type="arabicPeriod" startAt="1"/>
            </a:pPr>
            <a:r>
              <a:rPr lang="en-US" sz="2999" u="sng">
                <a:solidFill>
                  <a:srgbClr val="000000"/>
                </a:solidFill>
                <a:latin typeface="Open Sauce"/>
                <a:ea typeface="Open Sauce"/>
                <a:cs typeface="Open Sauce"/>
                <a:sym typeface="Open Sauce"/>
              </a:rPr>
              <a:t>Volume by Month:</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Steady decline from March to May after peaking in March (~3bn).</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Suggests reduced market participation or lower stock performance over time.</a:t>
            </a:r>
          </a:p>
          <a:p>
            <a:pPr algn="just" marL="647690" indent="-323845" lvl="1">
              <a:lnSpc>
                <a:spcPts val="4199"/>
              </a:lnSpc>
              <a:buAutoNum type="arabicPeriod" startAt="1"/>
            </a:pPr>
            <a:r>
              <a:rPr lang="en-US" sz="2999" u="sng">
                <a:solidFill>
                  <a:srgbClr val="000000"/>
                </a:solidFill>
                <a:latin typeface="Open Sauce"/>
                <a:ea typeface="Open Sauce"/>
                <a:cs typeface="Open Sauce"/>
                <a:sym typeface="Open Sauce"/>
              </a:rPr>
              <a:t>Opening and Closing Prices :</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Peaks observed in March and April.</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Average opening price: 215.25, and average closing price: 215.38, showing stability.</a:t>
            </a:r>
          </a:p>
          <a:p>
            <a:pPr algn="just" marL="647690" indent="-323845" lvl="1">
              <a:lnSpc>
                <a:spcPts val="4199"/>
              </a:lnSpc>
              <a:buAutoNum type="arabicPeriod" startAt="1"/>
            </a:pPr>
            <a:r>
              <a:rPr lang="en-US" sz="2999" u="sng">
                <a:solidFill>
                  <a:srgbClr val="000000"/>
                </a:solidFill>
                <a:latin typeface="Open Sauce"/>
                <a:ea typeface="Open Sauce"/>
                <a:cs typeface="Open Sauce"/>
                <a:sym typeface="Open Sauce"/>
              </a:rPr>
              <a:t>Highs and Lows :</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Maximum high price: 373.83 (likely in March).</a:t>
            </a:r>
          </a:p>
          <a:p>
            <a:pPr algn="just" marL="1295381" indent="-431794" lvl="2">
              <a:lnSpc>
                <a:spcPts val="4199"/>
              </a:lnSpc>
              <a:buFont typeface="Arial"/>
              <a:buChar char="⚬"/>
            </a:pPr>
            <a:r>
              <a:rPr lang="en-US" sz="2999">
                <a:solidFill>
                  <a:srgbClr val="000000"/>
                </a:solidFill>
                <a:latin typeface="Open Sauce"/>
                <a:ea typeface="Open Sauce"/>
                <a:cs typeface="Open Sauce"/>
                <a:sym typeface="Open Sauce"/>
              </a:rPr>
              <a:t>Minimum low price: 88.86, reflecting market volatility between months.</a:t>
            </a:r>
          </a:p>
          <a:p>
            <a:pPr algn="just">
              <a:lnSpc>
                <a:spcPts val="4199"/>
              </a:lnSpc>
            </a:pPr>
            <a:r>
              <a:rPr lang="en-US" sz="2999" u="sng">
                <a:solidFill>
                  <a:srgbClr val="000000"/>
                </a:solidFill>
                <a:latin typeface="Open Sauce"/>
                <a:ea typeface="Open Sauce"/>
                <a:cs typeface="Open Sauce"/>
                <a:sym typeface="Open Sauce"/>
              </a:rPr>
              <a:t>Summary:</a:t>
            </a:r>
          </a:p>
          <a:p>
            <a:pPr algn="just">
              <a:lnSpc>
                <a:spcPts val="4199"/>
              </a:lnSpc>
            </a:pPr>
            <a:r>
              <a:rPr lang="en-US" sz="2999">
                <a:solidFill>
                  <a:srgbClr val="000000"/>
                </a:solidFill>
                <a:latin typeface="Open Sauce"/>
                <a:ea typeface="Open Sauce"/>
                <a:cs typeface="Open Sauce"/>
                <a:sym typeface="Open Sauce"/>
              </a:rPr>
              <a:t>The analysis highlights a significant decline in market activity post-March, with relatively stable stock price averages. The reduced trading volume in May could be a result of market corrections or external economic factors.</a:t>
            </a:r>
          </a:p>
          <a:p>
            <a:pPr algn="just">
              <a:lnSpc>
                <a:spcPts val="41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1855" y="395837"/>
            <a:ext cx="17584290" cy="9891163"/>
          </a:xfrm>
          <a:custGeom>
            <a:avLst/>
            <a:gdLst/>
            <a:ahLst/>
            <a:cxnLst/>
            <a:rect r="r" b="b" t="t" l="l"/>
            <a:pathLst>
              <a:path h="9891163" w="17584290">
                <a:moveTo>
                  <a:pt x="0" y="0"/>
                </a:moveTo>
                <a:lnTo>
                  <a:pt x="17584290" y="0"/>
                </a:lnTo>
                <a:lnTo>
                  <a:pt x="17584290" y="9891163"/>
                </a:lnTo>
                <a:lnTo>
                  <a:pt x="0" y="9891163"/>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0" y="-95250"/>
            <a:ext cx="11217063" cy="854075"/>
          </a:xfrm>
          <a:prstGeom prst="rect">
            <a:avLst/>
          </a:prstGeom>
        </p:spPr>
        <p:txBody>
          <a:bodyPr anchor="t" rtlCol="false" tIns="0" lIns="0" bIns="0" rIns="0">
            <a:spAutoFit/>
          </a:bodyPr>
          <a:lstStyle/>
          <a:p>
            <a:pPr algn="just">
              <a:lnSpc>
                <a:spcPts val="6999"/>
              </a:lnSpc>
              <a:spcBef>
                <a:spcPct val="0"/>
              </a:spcBef>
            </a:pPr>
            <a:r>
              <a:rPr lang="en-US" sz="4999">
                <a:solidFill>
                  <a:srgbClr val="000000"/>
                </a:solidFill>
                <a:latin typeface="Open Sauce"/>
                <a:ea typeface="Open Sauce"/>
                <a:cs typeface="Open Sauce"/>
                <a:sym typeface="Open Sauce"/>
              </a:rPr>
              <a:t>Week-wise Stock Market Analysis</a:t>
            </a:r>
          </a:p>
        </p:txBody>
      </p:sp>
      <p:sp>
        <p:nvSpPr>
          <p:cNvPr name="TextBox 4" id="4"/>
          <p:cNvSpPr txBox="true"/>
          <p:nvPr/>
        </p:nvSpPr>
        <p:spPr>
          <a:xfrm rot="0">
            <a:off x="-82689" y="962025"/>
            <a:ext cx="18453377" cy="5941621"/>
          </a:xfrm>
          <a:prstGeom prst="rect">
            <a:avLst/>
          </a:prstGeom>
        </p:spPr>
        <p:txBody>
          <a:bodyPr anchor="t" rtlCol="false" tIns="0" lIns="0" bIns="0" rIns="0">
            <a:spAutoFit/>
          </a:bodyPr>
          <a:lstStyle/>
          <a:p>
            <a:pPr algn="l" marL="664526" indent="-332263" lvl="1">
              <a:lnSpc>
                <a:spcPts val="4309"/>
              </a:lnSpc>
              <a:buAutoNum type="arabicPeriod" startAt="1"/>
            </a:pPr>
            <a:r>
              <a:rPr lang="en-US" sz="3077" u="sng">
                <a:solidFill>
                  <a:srgbClr val="000000"/>
                </a:solidFill>
                <a:latin typeface="Open Sauce"/>
                <a:ea typeface="Open Sauce"/>
                <a:cs typeface="Open Sauce"/>
                <a:sym typeface="Open Sauce"/>
              </a:rPr>
              <a:t>Sum of Volume</a:t>
            </a:r>
            <a:r>
              <a:rPr lang="en-US" sz="3077">
                <a:solidFill>
                  <a:srgbClr val="000000"/>
                </a:solidFill>
                <a:latin typeface="Open Sauce"/>
                <a:ea typeface="Open Sauce"/>
                <a:cs typeface="Open Sauce"/>
                <a:sym typeface="Open Sauce"/>
              </a:rPr>
              <a:t> :</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Week 1 to Week 3: Increased steadily, peaking in Week 3 (~+33% from Week 2).</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Week 4 and Week 5: Significant decline (~-50% from Week 3 to Week 5).</a:t>
            </a:r>
          </a:p>
          <a:p>
            <a:pPr algn="l" marL="664526" indent="-332263" lvl="1">
              <a:lnSpc>
                <a:spcPts val="4309"/>
              </a:lnSpc>
              <a:buAutoNum type="arabicPeriod" startAt="1"/>
            </a:pPr>
            <a:r>
              <a:rPr lang="en-US" sz="3077" u="sng">
                <a:solidFill>
                  <a:srgbClr val="000000"/>
                </a:solidFill>
                <a:latin typeface="Open Sauce"/>
                <a:ea typeface="Open Sauce"/>
                <a:cs typeface="Open Sauce"/>
                <a:sym typeface="Open Sauce"/>
              </a:rPr>
              <a:t>Sum of Open and Close Prices :</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Week 1 to Week 4: Gradual increase (~+50% from Week 1 to Week 4).</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Week 5: Drop (~-33% from Week 4).</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Closing prices consistently exceeded opening prices across weeks.</a:t>
            </a:r>
          </a:p>
          <a:p>
            <a:pPr algn="l" marL="647698" indent="-323849" lvl="1">
              <a:lnSpc>
                <a:spcPts val="4199"/>
              </a:lnSpc>
              <a:buAutoNum type="arabicPeriod" startAt="1"/>
            </a:pPr>
            <a:r>
              <a:rPr lang="en-US" sz="2999" u="sng">
                <a:solidFill>
                  <a:srgbClr val="000000"/>
                </a:solidFill>
                <a:latin typeface="Open Sauce"/>
                <a:ea typeface="Open Sauce"/>
                <a:cs typeface="Open Sauce"/>
                <a:sym typeface="Open Sauce"/>
              </a:rPr>
              <a:t>Sum of Highs and Lows :</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Week 3 and Week 4: Saw the highest highs (~+40% higher than Week 1).</a:t>
            </a:r>
          </a:p>
          <a:p>
            <a:pPr algn="l" marL="1329051" indent="-443017" lvl="2">
              <a:lnSpc>
                <a:spcPts val="4309"/>
              </a:lnSpc>
              <a:buFont typeface="Arial"/>
              <a:buChar char="⚬"/>
            </a:pPr>
            <a:r>
              <a:rPr lang="en-US" sz="3077">
                <a:solidFill>
                  <a:srgbClr val="000000"/>
                </a:solidFill>
                <a:latin typeface="Open Sauce"/>
                <a:ea typeface="Open Sauce"/>
                <a:cs typeface="Open Sauce"/>
                <a:sym typeface="Open Sauce"/>
              </a:rPr>
              <a:t>Week 5: Decline in both highs and lows (~-60% from Week 4).</a:t>
            </a:r>
          </a:p>
          <a:p>
            <a:pPr algn="l">
              <a:lnSpc>
                <a:spcPts val="4309"/>
              </a:lnSpc>
              <a:spcBef>
                <a:spcPct val="0"/>
              </a:spcBef>
            </a:pPr>
          </a:p>
        </p:txBody>
      </p:sp>
      <p:sp>
        <p:nvSpPr>
          <p:cNvPr name="TextBox 5" id="5"/>
          <p:cNvSpPr txBox="true"/>
          <p:nvPr/>
        </p:nvSpPr>
        <p:spPr>
          <a:xfrm rot="0">
            <a:off x="201534" y="7570394"/>
            <a:ext cx="17884933" cy="2600387"/>
          </a:xfrm>
          <a:prstGeom prst="rect">
            <a:avLst/>
          </a:prstGeom>
        </p:spPr>
        <p:txBody>
          <a:bodyPr anchor="t" rtlCol="false" tIns="0" lIns="0" bIns="0" rIns="0">
            <a:spAutoFit/>
          </a:bodyPr>
          <a:lstStyle/>
          <a:p>
            <a:pPr algn="just">
              <a:lnSpc>
                <a:spcPts val="4196"/>
              </a:lnSpc>
              <a:spcBef>
                <a:spcPct val="0"/>
              </a:spcBef>
            </a:pPr>
            <a:r>
              <a:rPr lang="en-US" sz="2997">
                <a:solidFill>
                  <a:srgbClr val="000000"/>
                </a:solidFill>
                <a:latin typeface="Open Sauce"/>
                <a:ea typeface="Open Sauce"/>
                <a:cs typeface="Open Sauce"/>
                <a:sym typeface="Open Sauce"/>
              </a:rPr>
              <a:t>The market peaked in Week 3, with trading volume and price activity increasing by over 30% from earlier weeks. However, a sharp decline of 50-60% was observed in Week 4 and Week 5 across volume, highs, and lows. Closing prices consistently outperformed opening prices, indicating positive momentum in the initial weeks, followed by reduced participation and market correction in the later weeks.</a:t>
            </a:r>
          </a:p>
        </p:txBody>
      </p:sp>
      <p:sp>
        <p:nvSpPr>
          <p:cNvPr name="TextBox 6" id="6"/>
          <p:cNvSpPr txBox="true"/>
          <p:nvPr/>
        </p:nvSpPr>
        <p:spPr>
          <a:xfrm rot="0">
            <a:off x="201534" y="6970321"/>
            <a:ext cx="2474158" cy="523874"/>
          </a:xfrm>
          <a:prstGeom prst="rect">
            <a:avLst/>
          </a:prstGeom>
        </p:spPr>
        <p:txBody>
          <a:bodyPr anchor="t" rtlCol="false" tIns="0" lIns="0" bIns="0" rIns="0">
            <a:spAutoFit/>
          </a:bodyPr>
          <a:lstStyle/>
          <a:p>
            <a:pPr algn="just">
              <a:lnSpc>
                <a:spcPts val="4200"/>
              </a:lnSpc>
              <a:spcBef>
                <a:spcPct val="0"/>
              </a:spcBef>
            </a:pPr>
            <a:r>
              <a:rPr lang="en-US" sz="3000" u="sng">
                <a:solidFill>
                  <a:srgbClr val="000000"/>
                </a:solidFill>
                <a:latin typeface="Open Sauce"/>
                <a:ea typeface="Open Sauce"/>
                <a:cs typeface="Open Sauce"/>
                <a:sym typeface="Open Sauce"/>
              </a:rPr>
              <a:t>Summary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05556" y="360984"/>
            <a:ext cx="17564082" cy="9813931"/>
          </a:xfrm>
          <a:custGeom>
            <a:avLst/>
            <a:gdLst/>
            <a:ahLst/>
            <a:cxnLst/>
            <a:rect r="r" b="b" t="t" l="l"/>
            <a:pathLst>
              <a:path h="9813931" w="17564082">
                <a:moveTo>
                  <a:pt x="0" y="0"/>
                </a:moveTo>
                <a:lnTo>
                  <a:pt x="17564083" y="0"/>
                </a:lnTo>
                <a:lnTo>
                  <a:pt x="17564083" y="9813931"/>
                </a:lnTo>
                <a:lnTo>
                  <a:pt x="0" y="9813931"/>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0" y="-95250"/>
            <a:ext cx="8968887" cy="854075"/>
          </a:xfrm>
          <a:prstGeom prst="rect">
            <a:avLst/>
          </a:prstGeom>
        </p:spPr>
        <p:txBody>
          <a:bodyPr anchor="t" rtlCol="false" tIns="0" lIns="0" bIns="0" rIns="0">
            <a:spAutoFit/>
          </a:bodyPr>
          <a:lstStyle/>
          <a:p>
            <a:pPr algn="just">
              <a:lnSpc>
                <a:spcPts val="6999"/>
              </a:lnSpc>
              <a:spcBef>
                <a:spcPct val="0"/>
              </a:spcBef>
            </a:pPr>
            <a:r>
              <a:rPr lang="en-US" sz="4999">
                <a:solidFill>
                  <a:srgbClr val="000000"/>
                </a:solidFill>
                <a:latin typeface="Open Sauce"/>
                <a:ea typeface="Open Sauce"/>
                <a:cs typeface="Open Sauce"/>
                <a:sym typeface="Open Sauce"/>
              </a:rPr>
              <a:t>Daily Stock Market Analysis </a:t>
            </a:r>
          </a:p>
        </p:txBody>
      </p:sp>
      <p:sp>
        <p:nvSpPr>
          <p:cNvPr name="TextBox 4" id="4"/>
          <p:cNvSpPr txBox="true"/>
          <p:nvPr/>
        </p:nvSpPr>
        <p:spPr>
          <a:xfrm rot="0">
            <a:off x="94236" y="701675"/>
            <a:ext cx="18099527" cy="7315200"/>
          </a:xfrm>
          <a:prstGeom prst="rect">
            <a:avLst/>
          </a:prstGeom>
        </p:spPr>
        <p:txBody>
          <a:bodyPr anchor="t" rtlCol="false" tIns="0" lIns="0" bIns="0" rIns="0">
            <a:spAutoFit/>
          </a:bodyPr>
          <a:lstStyle/>
          <a:p>
            <a:pPr algn="l">
              <a:lnSpc>
                <a:spcPts val="4199"/>
              </a:lnSpc>
            </a:pPr>
            <a:r>
              <a:rPr lang="en-US" sz="2999">
                <a:solidFill>
                  <a:srgbClr val="000000"/>
                </a:solidFill>
                <a:latin typeface="Open Sauce"/>
                <a:ea typeface="Open Sauce"/>
                <a:cs typeface="Open Sauce"/>
                <a:sym typeface="Open Sauce"/>
              </a:rPr>
              <a:t>1. </a:t>
            </a:r>
            <a:r>
              <a:rPr lang="en-US" sz="2999" u="sng">
                <a:solidFill>
                  <a:srgbClr val="000000"/>
                </a:solidFill>
                <a:latin typeface="Open Sauce"/>
                <a:ea typeface="Open Sauce"/>
                <a:cs typeface="Open Sauce"/>
                <a:sym typeface="Open Sauce"/>
              </a:rPr>
              <a:t>Daily % Change by Ticke</a:t>
            </a:r>
            <a:r>
              <a:rPr lang="en-US" sz="2999">
                <a:solidFill>
                  <a:srgbClr val="000000"/>
                </a:solidFill>
                <a:latin typeface="Open Sauce"/>
                <a:ea typeface="Open Sauce"/>
                <a:cs typeface="Open Sauce"/>
                <a:sym typeface="Open Sauce"/>
              </a:rPr>
              <a:t>r:</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NFLX: Highest positive daily change (~+0.004 or 0.4%).</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AAPL: Smallest daily change (~+0.001 or 0.1%).</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GOOG and MSFT: Moderate increases (~+0.002 or 0.2%).</a:t>
            </a:r>
          </a:p>
          <a:p>
            <a:pPr algn="l">
              <a:lnSpc>
                <a:spcPts val="4199"/>
              </a:lnSpc>
            </a:pPr>
            <a:r>
              <a:rPr lang="en-US" sz="2999">
                <a:solidFill>
                  <a:srgbClr val="000000"/>
                </a:solidFill>
                <a:latin typeface="Open Sauce"/>
                <a:ea typeface="Open Sauce"/>
                <a:cs typeface="Open Sauce"/>
                <a:sym typeface="Open Sauce"/>
              </a:rPr>
              <a:t>2. </a:t>
            </a:r>
            <a:r>
              <a:rPr lang="en-US" sz="2999" u="sng">
                <a:solidFill>
                  <a:srgbClr val="000000"/>
                </a:solidFill>
                <a:latin typeface="Open Sauce"/>
                <a:ea typeface="Open Sauce"/>
                <a:cs typeface="Open Sauce"/>
                <a:sym typeface="Open Sauce"/>
              </a:rPr>
              <a:t>Sum of Volume by Day:</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Steady increase from Monday to Wednesday (~+33%), peaking on Wednesday (~1.8bn).</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Decline on Thursday and Friday (~-16% from Wednesday).</a:t>
            </a:r>
          </a:p>
          <a:p>
            <a:pPr algn="l">
              <a:lnSpc>
                <a:spcPts val="4199"/>
              </a:lnSpc>
            </a:pPr>
            <a:r>
              <a:rPr lang="en-US" sz="2999">
                <a:solidFill>
                  <a:srgbClr val="000000"/>
                </a:solidFill>
                <a:latin typeface="Open Sauce"/>
                <a:ea typeface="Open Sauce"/>
                <a:cs typeface="Open Sauce"/>
                <a:sym typeface="Open Sauce"/>
              </a:rPr>
              <a:t>3. </a:t>
            </a:r>
            <a:r>
              <a:rPr lang="en-US" sz="2999" u="sng">
                <a:solidFill>
                  <a:srgbClr val="000000"/>
                </a:solidFill>
                <a:latin typeface="Open Sauce"/>
                <a:ea typeface="Open Sauce"/>
                <a:cs typeface="Open Sauce"/>
                <a:sym typeface="Open Sauce"/>
              </a:rPr>
              <a:t>Sum of Open and Close by Day:</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Tuesday: The highest difference between opening and closing prices (~+10%).</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Thursday and Friday: Slightly lower levels, indicating reduced trading activity.</a:t>
            </a:r>
          </a:p>
          <a:p>
            <a:pPr algn="l">
              <a:lnSpc>
                <a:spcPts val="4199"/>
              </a:lnSpc>
            </a:pPr>
            <a:r>
              <a:rPr lang="en-US" sz="2999">
                <a:solidFill>
                  <a:srgbClr val="000000"/>
                </a:solidFill>
                <a:latin typeface="Open Sauce"/>
                <a:ea typeface="Open Sauce"/>
                <a:cs typeface="Open Sauce"/>
                <a:sym typeface="Open Sauce"/>
              </a:rPr>
              <a:t>4. </a:t>
            </a:r>
            <a:r>
              <a:rPr lang="en-US" sz="2999" u="sng">
                <a:solidFill>
                  <a:srgbClr val="000000"/>
                </a:solidFill>
                <a:latin typeface="Open Sauce"/>
                <a:ea typeface="Open Sauce"/>
                <a:cs typeface="Open Sauce"/>
                <a:sym typeface="Open Sauce"/>
              </a:rPr>
              <a:t>Sum of High and Low by Day</a:t>
            </a:r>
            <a:r>
              <a:rPr lang="en-US" sz="2999">
                <a:solidFill>
                  <a:srgbClr val="000000"/>
                </a:solidFill>
                <a:latin typeface="Open Sauce"/>
                <a:ea typeface="Open Sauce"/>
                <a:cs typeface="Open Sauce"/>
                <a:sym typeface="Open Sauce"/>
              </a:rPr>
              <a:t>:</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Wednesday and Thursday: Saw the highest highs (~+20% compared to Monday).</a:t>
            </a:r>
          </a:p>
          <a:p>
            <a:pPr algn="l" marL="647698" indent="-323849" lvl="1">
              <a:lnSpc>
                <a:spcPts val="4199"/>
              </a:lnSpc>
              <a:buFont typeface="Arial"/>
              <a:buChar char="•"/>
            </a:pPr>
            <a:r>
              <a:rPr lang="en-US" sz="2999">
                <a:solidFill>
                  <a:srgbClr val="000000"/>
                </a:solidFill>
                <a:latin typeface="Open Sauce"/>
                <a:ea typeface="Open Sauce"/>
                <a:cs typeface="Open Sauce"/>
                <a:sym typeface="Open Sauce"/>
              </a:rPr>
              <a:t>Friday: Declined significantly (~-25% from Thursday).</a:t>
            </a:r>
          </a:p>
          <a:p>
            <a:pPr algn="l">
              <a:lnSpc>
                <a:spcPts val="4199"/>
              </a:lnSpc>
              <a:spcBef>
                <a:spcPct val="0"/>
              </a:spcBef>
            </a:pPr>
          </a:p>
        </p:txBody>
      </p:sp>
      <p:sp>
        <p:nvSpPr>
          <p:cNvPr name="TextBox 5" id="5"/>
          <p:cNvSpPr txBox="true"/>
          <p:nvPr/>
        </p:nvSpPr>
        <p:spPr>
          <a:xfrm rot="0">
            <a:off x="94236" y="7512050"/>
            <a:ext cx="16863291" cy="2600325"/>
          </a:xfrm>
          <a:prstGeom prst="rect">
            <a:avLst/>
          </a:prstGeom>
        </p:spPr>
        <p:txBody>
          <a:bodyPr anchor="t" rtlCol="false" tIns="0" lIns="0" bIns="0" rIns="0">
            <a:spAutoFit/>
          </a:bodyPr>
          <a:lstStyle/>
          <a:p>
            <a:pPr algn="just">
              <a:lnSpc>
                <a:spcPts val="4199"/>
              </a:lnSpc>
              <a:spcBef>
                <a:spcPct val="0"/>
              </a:spcBef>
            </a:pPr>
          </a:p>
          <a:p>
            <a:pPr algn="just">
              <a:lnSpc>
                <a:spcPts val="4199"/>
              </a:lnSpc>
              <a:spcBef>
                <a:spcPct val="0"/>
              </a:spcBef>
            </a:pPr>
            <a:r>
              <a:rPr lang="en-US" sz="2999">
                <a:solidFill>
                  <a:srgbClr val="000000"/>
                </a:solidFill>
                <a:latin typeface="Open Sauce"/>
                <a:ea typeface="Open Sauce"/>
                <a:cs typeface="Open Sauce"/>
                <a:sym typeface="Open Sauce"/>
              </a:rPr>
              <a:t>NFLX showed the highest daily percentage change, while trading volume and price activity peaked mid-week (Tuesday and Wednesday) before declining toward Friday. Closing prices consistently exceeded opening prices, indicating positive sentiment early in the week, followed by reduced activity by the week's end.</a:t>
            </a:r>
          </a:p>
        </p:txBody>
      </p:sp>
      <p:sp>
        <p:nvSpPr>
          <p:cNvPr name="TextBox 6" id="6"/>
          <p:cNvSpPr txBox="true"/>
          <p:nvPr/>
        </p:nvSpPr>
        <p:spPr>
          <a:xfrm rot="0">
            <a:off x="-260257" y="7512050"/>
            <a:ext cx="2577914" cy="504825"/>
          </a:xfrm>
          <a:prstGeom prst="rect">
            <a:avLst/>
          </a:prstGeom>
        </p:spPr>
        <p:txBody>
          <a:bodyPr anchor="t" rtlCol="false" tIns="0" lIns="0" bIns="0" rIns="0">
            <a:spAutoFit/>
          </a:bodyPr>
          <a:lstStyle/>
          <a:p>
            <a:pPr algn="ctr">
              <a:lnSpc>
                <a:spcPts val="4199"/>
              </a:lnSpc>
              <a:spcBef>
                <a:spcPct val="0"/>
              </a:spcBef>
            </a:pPr>
            <a:r>
              <a:rPr lang="en-US" sz="2999" u="sng">
                <a:solidFill>
                  <a:srgbClr val="000000"/>
                </a:solidFill>
                <a:latin typeface="Open Sauce"/>
                <a:ea typeface="Open Sauce"/>
                <a:cs typeface="Open Sauce"/>
                <a:sym typeface="Open Sauce"/>
              </a:rPr>
              <a:t>Summary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DAGcqK_UsQY</dc:identifier>
  <dcterms:modified xsi:type="dcterms:W3CDTF">2011-08-01T06:04:30Z</dcterms:modified>
  <cp:revision>1</cp:revision>
  <dc:title>Investment &amp;</dc:title>
</cp:coreProperties>
</file>